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0" r:id="rId1"/>
    <p:sldMasterId id="2147483672" r:id="rId2"/>
  </p:sldMasterIdLst>
  <p:notesMasterIdLst>
    <p:notesMasterId r:id="rId20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72" r:id="rId15"/>
    <p:sldId id="273" r:id="rId16"/>
    <p:sldId id="268" r:id="rId17"/>
    <p:sldId id="269" r:id="rId18"/>
    <p:sldId id="270" r:id="rId19"/>
  </p:sldIdLst>
  <p:sldSz cx="12192000" cy="6858000"/>
  <p:notesSz cx="6858000" cy="9144000"/>
  <p:custDataLst>
    <p:tags r:id="rId21"/>
  </p:custDataLst>
  <p:defaultTextStyle>
    <a:defPPr lvl="0">
      <a:defRPr lang="en-US"/>
    </a:defPPr>
    <a:lvl1pPr marL="0" lv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lvl="1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lvl="2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lvl="3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lvl="4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lvl="5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lvl="6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lvl="7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lvl="8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F81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8" d="100"/>
          <a:sy n="58" d="100"/>
        </p:scale>
        <p:origin x="964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tags" Target="tags/tag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06F846-771B-4B1B-B7E9-DD71E10FDA1F}" type="datetimeFigureOut">
              <a:rPr lang="en-US" smtClean="0"/>
              <a:t>6/14/2024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24ED97-5BA0-45B2-94A1-E9DDE3C4AF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25873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24ED97-5BA0-45B2-94A1-E9DDE3C4AFD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9785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24ED97-5BA0-45B2-94A1-E9DDE3C4AFD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9703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A097B3-4E7C-43E9-BC27-1D53683E920F}" type="datetimeFigureOut">
              <a:rPr lang="en-US" smtClean="0"/>
              <a:t>6/14/2024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C1DF1-6B87-429F-A4F6-201AD823F1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2519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A097B3-4E7C-43E9-BC27-1D53683E920F}" type="datetimeFigureOut">
              <a:rPr lang="en-US" smtClean="0"/>
              <a:t>6/14/2024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C1DF1-6B87-429F-A4F6-201AD823F1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1510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A097B3-4E7C-43E9-BC27-1D53683E920F}" type="datetimeFigureOut">
              <a:rPr lang="en-US" smtClean="0"/>
              <a:t>6/14/2024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C1DF1-6B87-429F-A4F6-201AD823F1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4290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4" name="Group 3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61708" y="2091263"/>
            <a:ext cx="9068586" cy="2590800"/>
          </a:xfrm>
        </p:spPr>
        <p:txBody>
          <a:bodyPr tIns="45720" bIns="45720" anchor="ctr">
            <a:noAutofit/>
          </a:bodyPr>
          <a:lstStyle>
            <a:lvl1pPr algn="ctr">
              <a:lnSpc>
                <a:spcPct val="83000"/>
              </a:lnSpc>
              <a:defRPr lang="en-US" sz="72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62100" y="4682062"/>
            <a:ext cx="9070848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600" spc="8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5"/>
            <a:ext cx="1554480" cy="527213"/>
          </a:xfrm>
        </p:spPr>
        <p:txBody>
          <a:bodyPr/>
          <a:lstStyle>
            <a:lvl1pPr algn="ctr">
              <a:defRPr sz="13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en-PK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453896" y="5211060"/>
            <a:ext cx="5905500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PK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19" y="5212080"/>
            <a:ext cx="2111881" cy="2286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4145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981338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0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31" name="Group 30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3623" y="2094309"/>
            <a:ext cx="9070848" cy="2587752"/>
          </a:xfrm>
        </p:spPr>
        <p:txBody>
          <a:bodyPr anchor="ctr">
            <a:noAutofit/>
          </a:bodyPr>
          <a:lstStyle>
            <a:lvl1pPr algn="ctr">
              <a:lnSpc>
                <a:spcPct val="83000"/>
              </a:lnSpc>
              <a:defRPr lang="en-US" sz="72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63624" y="4682062"/>
            <a:ext cx="9070848" cy="45720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21808" y="1344502"/>
            <a:ext cx="1554480" cy="530352"/>
          </a:xfrm>
        </p:spPr>
        <p:txBody>
          <a:bodyPr/>
          <a:lstStyle>
            <a:lvl1pPr algn="ctr">
              <a:defRPr lang="en-US" sz="13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P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53553" y="5211060"/>
            <a:ext cx="5907024" cy="228600"/>
          </a:xfrm>
        </p:spPr>
        <p:txBody>
          <a:bodyPr/>
          <a:lstStyle>
            <a:lvl1pPr algn="l">
              <a:defRPr/>
            </a:lvl1pPr>
          </a:lstStyle>
          <a:p>
            <a:endParaRPr lang="en-P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211060"/>
            <a:ext cx="2112264" cy="228600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7291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7032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515667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9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55898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7336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900" b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73368" y="2756581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110560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167373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194217"/>
      </p:ext>
    </p:extLst>
  </p:cSld>
  <p:clrMapOvr>
    <a:masterClrMapping/>
  </p:clrMapOvr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245529" y="237744"/>
            <a:ext cx="8531352" cy="638251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7392"/>
            <a:ext cx="2430780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cap="none" spc="0" baseline="0" dirty="0">
                <a:solidFill>
                  <a:srgbClr val="FFFFFF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7772400" cy="53340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0780" cy="35052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endParaRPr lang="en-PK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3677" y="6223002"/>
            <a:ext cx="1463040" cy="27432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19293595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A097B3-4E7C-43E9-BC27-1D53683E920F}" type="datetimeFigureOut">
              <a:rPr lang="en-US" smtClean="0"/>
              <a:t>6/14/2024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C1DF1-6B87-429F-A4F6-201AD823F1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36439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3504"/>
            <a:ext cx="2432304" cy="1645920"/>
          </a:xfrm>
        </p:spPr>
        <p:txBody>
          <a:bodyPr anchor="b">
            <a:noAutofit/>
          </a:bodyPr>
          <a:lstStyle>
            <a:lvl1pPr algn="l">
              <a:defRPr sz="2800" b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8531352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2304" cy="3502152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endParaRPr lang="en-P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algn="r" defTabSz="914400" rtl="0" eaLnBrk="1" latinLnBrk="0" hangingPunct="1">
              <a:defRPr lang="en-US" sz="1000" kern="1200" dirty="0"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endParaRPr lang="en-P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227064"/>
            <a:ext cx="1463040" cy="27432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020426813"/>
      </p:ext>
    </p:extLst>
  </p:cSld>
  <p:clrMapOvr>
    <a:masterClrMapping/>
  </p:clrMapOvr>
  <p:hf sldNum="0"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345285"/>
      </p:ext>
    </p:extLst>
  </p:cSld>
  <p:clrMapOvr>
    <a:masterClrMapping/>
  </p:clrMapOvr>
  <p:hf sldNum="0"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588567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A097B3-4E7C-43E9-BC27-1D53683E920F}" type="datetimeFigureOut">
              <a:rPr lang="en-US" smtClean="0"/>
              <a:t>6/14/2024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C1DF1-6B87-429F-A4F6-201AD823F1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96458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A097B3-4E7C-43E9-BC27-1D53683E920F}" type="datetimeFigureOut">
              <a:rPr lang="en-US" smtClean="0"/>
              <a:t>6/14/2024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C1DF1-6B87-429F-A4F6-201AD823F1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4406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A097B3-4E7C-43E9-BC27-1D53683E920F}" type="datetimeFigureOut">
              <a:rPr lang="en-US" smtClean="0"/>
              <a:t>6/14/2024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C1DF1-6B87-429F-A4F6-201AD823F147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32227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A097B3-4E7C-43E9-BC27-1D53683E920F}" type="datetimeFigureOut">
              <a:rPr lang="en-US" smtClean="0"/>
              <a:t>6/14/2024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C1DF1-6B87-429F-A4F6-201AD823F1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6449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A097B3-4E7C-43E9-BC27-1D53683E920F}" type="datetimeFigureOut">
              <a:rPr lang="en-US" smtClean="0"/>
              <a:t>6/14/2024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C1DF1-6B87-429F-A4F6-201AD823F1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3277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A097B3-4E7C-43E9-BC27-1D53683E920F}" type="datetimeFigureOut">
              <a:rPr lang="en-US" smtClean="0"/>
              <a:t>6/14/2024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C1DF1-6B87-429F-A4F6-201AD823F1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7139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24A097B3-4E7C-43E9-BC27-1D53683E920F}" type="datetimeFigureOut">
              <a:rPr lang="en-US" smtClean="0"/>
              <a:t>6/14/2024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C1DF1-6B87-429F-A4F6-201AD823F1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7067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24A097B3-4E7C-43E9-BC27-1D53683E920F}" type="datetimeFigureOut">
              <a:rPr lang="en-US" smtClean="0"/>
              <a:t>6/14/2024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F3DC1DF1-6B87-429F-A4F6-201AD823F1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7033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931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74320" y="6307672"/>
            <a:ext cx="274320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P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89960" y="6307672"/>
            <a:ext cx="521208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P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6307672"/>
            <a:ext cx="146304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9151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kababjees.com/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5" Type="http://schemas.openxmlformats.org/officeDocument/2006/relationships/hyperlink" Target="http://www.meatthecheese.com/" TargetMode="External"/><Relationship Id="rId4" Type="http://schemas.openxmlformats.org/officeDocument/2006/relationships/hyperlink" Target="http://www.kfcpakistan.com/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  <a:solidFill>
            <a:srgbClr val="FFFFFF"/>
          </a:solidFill>
          <a:ln w="38100" cap="flat" cmpd="sng">
            <a:solidFill>
              <a:srgbClr val="40404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74300" tIns="182875" rIns="274300" bIns="182875" anchor="ctr" anchorCtr="1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800"/>
              <a:buFont typeface="Gill Sans"/>
              <a:buNone/>
            </a:pPr>
            <a:r>
              <a:rPr lang="en-US"/>
              <a:t>MARKETING SURVEY PRESENTATION</a:t>
            </a:r>
            <a:endParaRPr/>
          </a:p>
        </p:txBody>
      </p:sp>
      <p:sp>
        <p:nvSpPr>
          <p:cNvPr id="50" name="Google Shape;50;p3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/>
              <a:t>BY: ANUSHA AMIR AND YUSRA SHAKIR</a:t>
            </a:r>
            <a:endParaRPr/>
          </a:p>
        </p:txBody>
      </p:sp>
    </p:spTree>
  </p:cSld>
  <p:clrMapOvr>
    <a:masterClrMapping/>
  </p:clrMapOvr>
  <p:transition spd="slow">
    <p:randomBar dir="vert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1A4101E-9E14-97C0-4BBF-9567104423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</a:blip>
          <a:srcRect b="1483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FA756E48-F664-40FD-8781-837F85E04493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047790322"/>
              </p:ext>
            </p:extLst>
          </p:nvPr>
        </p:nvGraphicFramePr>
        <p:xfrm>
          <a:off x="0" y="1314450"/>
          <a:ext cx="12192000" cy="5410200"/>
        </p:xfrm>
        <a:graphic>
          <a:graphicData uri="http://schemas.openxmlformats.org/drawingml/2006/table">
            <a:tbl>
              <a:tblPr/>
              <a:tblGrid>
                <a:gridCol w="2060104">
                  <a:extLst>
                    <a:ext uri="{9D8B030D-6E8A-4147-A177-3AD203B41FA5}">
                      <a16:colId xmlns:a16="http://schemas.microsoft.com/office/drawing/2014/main" val="69392161"/>
                    </a:ext>
                  </a:extLst>
                </a:gridCol>
                <a:gridCol w="2532974">
                  <a:extLst>
                    <a:ext uri="{9D8B030D-6E8A-4147-A177-3AD203B41FA5}">
                      <a16:colId xmlns:a16="http://schemas.microsoft.com/office/drawing/2014/main" val="4205199530"/>
                    </a:ext>
                  </a:extLst>
                </a:gridCol>
                <a:gridCol w="2532974">
                  <a:extLst>
                    <a:ext uri="{9D8B030D-6E8A-4147-A177-3AD203B41FA5}">
                      <a16:colId xmlns:a16="http://schemas.microsoft.com/office/drawing/2014/main" val="732969585"/>
                    </a:ext>
                  </a:extLst>
                </a:gridCol>
                <a:gridCol w="2532974">
                  <a:extLst>
                    <a:ext uri="{9D8B030D-6E8A-4147-A177-3AD203B41FA5}">
                      <a16:colId xmlns:a16="http://schemas.microsoft.com/office/drawing/2014/main" val="3297556273"/>
                    </a:ext>
                  </a:extLst>
                </a:gridCol>
                <a:gridCol w="2532974">
                  <a:extLst>
                    <a:ext uri="{9D8B030D-6E8A-4147-A177-3AD203B41FA5}">
                      <a16:colId xmlns:a16="http://schemas.microsoft.com/office/drawing/2014/main" val="1888525872"/>
                    </a:ext>
                  </a:extLst>
                </a:gridCol>
              </a:tblGrid>
              <a:tr h="1258692">
                <a:tc>
                  <a:txBody>
                    <a:bodyPr/>
                    <a:lstStyle/>
                    <a:p>
                      <a:r>
                        <a:rPr lang="en-US" sz="1500" dirty="0">
                          <a:latin typeface="Aptos" panose="020B0004020202020204" pitchFamily="34" charset="0"/>
                        </a:rPr>
                        <a:t>Competitor Name</a:t>
                      </a:r>
                    </a:p>
                  </a:txBody>
                  <a:tcPr marL="73751" marR="73751" marT="36876" marB="368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latin typeface="Aptos" panose="020B0004020202020204" pitchFamily="34" charset="0"/>
                        </a:rPr>
                        <a:t>Website</a:t>
                      </a:r>
                    </a:p>
                  </a:txBody>
                  <a:tcPr marL="73751" marR="73751" marT="36876" marB="368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latin typeface="Aptos" panose="020B0004020202020204" pitchFamily="34" charset="0"/>
                        </a:rPr>
                        <a:t>Price Point</a:t>
                      </a:r>
                    </a:p>
                  </a:txBody>
                  <a:tcPr marL="73751" marR="73751" marT="36876" marB="368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latin typeface="Aptos" panose="020B0004020202020204" pitchFamily="34" charset="0"/>
                        </a:rPr>
                        <a:t>Product Description</a:t>
                      </a:r>
                    </a:p>
                  </a:txBody>
                  <a:tcPr marL="73751" marR="73751" marT="36876" marB="368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latin typeface="Aptos" panose="020B0004020202020204" pitchFamily="34" charset="0"/>
                        </a:rPr>
                        <a:t>Competitive Advantage/Key Features</a:t>
                      </a:r>
                    </a:p>
                  </a:txBody>
                  <a:tcPr marL="73751" marR="73751" marT="36876" marB="368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50898810"/>
                  </a:ext>
                </a:extLst>
              </a:tr>
              <a:tr h="1557829">
                <a:tc>
                  <a:txBody>
                    <a:bodyPr/>
                    <a:lstStyle/>
                    <a:p>
                      <a:r>
                        <a:rPr lang="en-US" sz="1500" dirty="0">
                          <a:latin typeface="Aptos" panose="020B0004020202020204" pitchFamily="34" charset="0"/>
                        </a:rPr>
                        <a:t>Kababjees Fried Chicken</a:t>
                      </a:r>
                    </a:p>
                  </a:txBody>
                  <a:tcPr marL="73751" marR="73751" marT="36876" marB="368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latin typeface="Aptos" panose="020B0004020202020204" pitchFamily="34" charset="0"/>
                          <a:hlinkClick r:id="rId3"/>
                        </a:rPr>
                        <a:t>www.kababjees.com</a:t>
                      </a:r>
                      <a:endParaRPr lang="en-US" sz="1500" dirty="0">
                        <a:latin typeface="Aptos" panose="020B0004020202020204" pitchFamily="34" charset="0"/>
                      </a:endParaRPr>
                    </a:p>
                  </a:txBody>
                  <a:tcPr marL="73751" marR="73751" marT="36876" marB="368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latin typeface="Aptos" panose="020B0004020202020204" pitchFamily="34" charset="0"/>
                        </a:rPr>
                        <a:t>Medium</a:t>
                      </a:r>
                    </a:p>
                  </a:txBody>
                  <a:tcPr marL="73751" marR="73751" marT="36876" marB="368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latin typeface="Aptos" panose="020B0004020202020204" pitchFamily="34" charset="0"/>
                        </a:rPr>
                        <a:t>Burgers, Fried Chicken, </a:t>
                      </a:r>
                    </a:p>
                  </a:txBody>
                  <a:tcPr marL="73751" marR="73751" marT="36876" marB="368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latin typeface="Aptos" panose="020B0004020202020204" pitchFamily="34" charset="0"/>
                        </a:rPr>
                        <a:t>medium prices, traditional flavors, diverse menu</a:t>
                      </a:r>
                    </a:p>
                  </a:txBody>
                  <a:tcPr marL="73751" marR="73751" marT="36876" marB="368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1132696"/>
                  </a:ext>
                </a:extLst>
              </a:tr>
              <a:tr h="785733">
                <a:tc>
                  <a:txBody>
                    <a:bodyPr/>
                    <a:lstStyle/>
                    <a:p>
                      <a:r>
                        <a:rPr lang="en-US" sz="1500" dirty="0">
                          <a:latin typeface="Aptos" panose="020B0004020202020204" pitchFamily="34" charset="0"/>
                        </a:rPr>
                        <a:t>KFC</a:t>
                      </a:r>
                    </a:p>
                  </a:txBody>
                  <a:tcPr marL="73751" marR="73751" marT="36876" marB="368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latin typeface="Aptos" panose="020B0004020202020204" pitchFamily="34" charset="0"/>
                          <a:hlinkClick r:id="rId4"/>
                        </a:rPr>
                        <a:t>www.kfcpakistan.com</a:t>
                      </a:r>
                      <a:endParaRPr lang="en-US" sz="1500">
                        <a:latin typeface="Aptos" panose="020B0004020202020204" pitchFamily="34" charset="0"/>
                      </a:endParaRPr>
                    </a:p>
                  </a:txBody>
                  <a:tcPr marL="73751" marR="73751" marT="36876" marB="368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latin typeface="Aptos" panose="020B0004020202020204" pitchFamily="34" charset="0"/>
                        </a:rPr>
                        <a:t>low</a:t>
                      </a:r>
                    </a:p>
                  </a:txBody>
                  <a:tcPr marL="73751" marR="73751" marT="36876" marB="368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latin typeface="Aptos" panose="020B0004020202020204" pitchFamily="34" charset="0"/>
                        </a:rPr>
                        <a:t>Fried Chicken, Burgers, Wraps</a:t>
                      </a:r>
                    </a:p>
                  </a:txBody>
                  <a:tcPr marL="73751" marR="73751" marT="36876" marB="368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1500" dirty="0">
                          <a:latin typeface="Aptos" panose="020B0004020202020204" pitchFamily="34" charset="0"/>
                        </a:rPr>
                        <a:t>Global brand recognition, extensive menu, consistent </a:t>
                      </a:r>
                      <a:r>
                        <a:rPr lang="fr-FR" sz="1500" dirty="0" err="1">
                          <a:latin typeface="Aptos" panose="020B0004020202020204" pitchFamily="34" charset="0"/>
                        </a:rPr>
                        <a:t>quality</a:t>
                      </a:r>
                      <a:endParaRPr lang="fr-FR" sz="1500" dirty="0">
                        <a:latin typeface="Aptos" panose="020B0004020202020204" pitchFamily="34" charset="0"/>
                      </a:endParaRPr>
                    </a:p>
                  </a:txBody>
                  <a:tcPr marL="73751" marR="73751" marT="36876" marB="368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36579527"/>
                  </a:ext>
                </a:extLst>
              </a:tr>
              <a:tr h="785733">
                <a:tc>
                  <a:txBody>
                    <a:bodyPr/>
                    <a:lstStyle/>
                    <a:p>
                      <a:r>
                        <a:rPr lang="en-US" sz="1500" dirty="0">
                          <a:latin typeface="Aptos" panose="020B0004020202020204" pitchFamily="34" charset="0"/>
                        </a:rPr>
                        <a:t>Red Apple</a:t>
                      </a:r>
                    </a:p>
                  </a:txBody>
                  <a:tcPr marL="73751" marR="73751" marT="36876" marB="368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u="sng" dirty="0">
                          <a:solidFill>
                            <a:srgbClr val="00B0F0"/>
                          </a:solidFill>
                          <a:latin typeface="Aptos" panose="020B0004020202020204" pitchFamily="34" charset="0"/>
                        </a:rPr>
                        <a:t>https://www.redapple.com</a:t>
                      </a:r>
                      <a:endParaRPr lang="en-US" sz="1500" dirty="0">
                        <a:latin typeface="Aptos" panose="020B0004020202020204" pitchFamily="34" charset="0"/>
                      </a:endParaRPr>
                    </a:p>
                  </a:txBody>
                  <a:tcPr marL="73751" marR="73751" marT="36876" marB="368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latin typeface="Aptos" panose="020B0004020202020204" pitchFamily="34" charset="0"/>
                        </a:rPr>
                        <a:t>medium</a:t>
                      </a:r>
                    </a:p>
                  </a:txBody>
                  <a:tcPr marL="73751" marR="73751" marT="36876" marB="368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latin typeface="Aptos" panose="020B0004020202020204" pitchFamily="34" charset="0"/>
                        </a:rPr>
                        <a:t>Burgers, Fried Chicken, Chowmein, Chinese dishes</a:t>
                      </a:r>
                    </a:p>
                  </a:txBody>
                  <a:tcPr marL="73751" marR="73751" marT="36876" marB="368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latin typeface="Aptos" panose="020B0004020202020204" pitchFamily="34" charset="0"/>
                        </a:rPr>
                        <a:t>Diverse menu with Chinese options, affordable prices</a:t>
                      </a:r>
                    </a:p>
                  </a:txBody>
                  <a:tcPr marL="73751" marR="73751" marT="36876" marB="368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71215856"/>
                  </a:ext>
                </a:extLst>
              </a:tr>
              <a:tr h="1022213">
                <a:tc>
                  <a:txBody>
                    <a:bodyPr/>
                    <a:lstStyle/>
                    <a:p>
                      <a:r>
                        <a:rPr lang="en-US" sz="1500" dirty="0">
                          <a:latin typeface="Aptos" panose="020B0004020202020204" pitchFamily="34" charset="0"/>
                        </a:rPr>
                        <a:t>Meat the Cheese</a:t>
                      </a:r>
                    </a:p>
                  </a:txBody>
                  <a:tcPr marL="73751" marR="73751" marT="36876" marB="368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latin typeface="Aptos" panose="020B0004020202020204" pitchFamily="34" charset="0"/>
                          <a:hlinkClick r:id="rId5"/>
                        </a:rPr>
                        <a:t>www.meatthecheese.com</a:t>
                      </a:r>
                      <a:endParaRPr lang="en-US" sz="1500" dirty="0">
                        <a:latin typeface="Aptos" panose="020B0004020202020204" pitchFamily="34" charset="0"/>
                      </a:endParaRPr>
                    </a:p>
                  </a:txBody>
                  <a:tcPr marL="73751" marR="73751" marT="36876" marB="368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latin typeface="Aptos" panose="020B0004020202020204" pitchFamily="34" charset="0"/>
                        </a:rPr>
                        <a:t>High</a:t>
                      </a:r>
                    </a:p>
                  </a:txBody>
                  <a:tcPr marL="73751" marR="73751" marT="36876" marB="368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latin typeface="Aptos" panose="020B0004020202020204" pitchFamily="34" charset="0"/>
                        </a:rPr>
                        <a:t>Gourmet Burgers, Cheese-based dishes</a:t>
                      </a:r>
                    </a:p>
                  </a:txBody>
                  <a:tcPr marL="73751" marR="73751" marT="36876" marB="368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latin typeface="Aptos" panose="020B0004020202020204" pitchFamily="34" charset="0"/>
                        </a:rPr>
                        <a:t>High-quality ingredients, gourmet experience, unique cheese-based menu</a:t>
                      </a:r>
                    </a:p>
                  </a:txBody>
                  <a:tcPr marL="73751" marR="73751" marT="36876" marB="368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5243839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BB222A92-BD86-7A50-CE77-BE1B6B874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3600" y="133350"/>
            <a:ext cx="7827264" cy="1181100"/>
          </a:xfrm>
        </p:spPr>
        <p:txBody>
          <a:bodyPr/>
          <a:lstStyle/>
          <a:p>
            <a:r>
              <a:rPr lang="en-US" dirty="0"/>
              <a:t>COMPETITVE MARKET ANALYSIS:</a:t>
            </a:r>
          </a:p>
        </p:txBody>
      </p:sp>
    </p:spTree>
    <p:extLst>
      <p:ext uri="{BB962C8B-B14F-4D97-AF65-F5344CB8AC3E}">
        <p14:creationId xmlns:p14="http://schemas.microsoft.com/office/powerpoint/2010/main" val="3952961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7966C51-BA3C-81F0-91D4-55E92D020B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5314D8-C4E8-1756-E892-5A4B6CC195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36175" y="2153412"/>
            <a:ext cx="10542496" cy="4301176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>
                <a:latin typeface="Aptos" panose="020B0004020202020204" pitchFamily="34" charset="0"/>
              </a:rPr>
              <a:t>What competitors are missing:</a:t>
            </a:r>
            <a:endParaRPr lang="en-US" sz="2000" dirty="0">
              <a:latin typeface="Aptos" panose="020B00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b="1" dirty="0">
                <a:latin typeface="Aptos" panose="020B0004020202020204" pitchFamily="34" charset="0"/>
              </a:rPr>
              <a:t>Kababjees Fried Chicken:</a:t>
            </a:r>
            <a:r>
              <a:rPr lang="en-US" sz="2000" dirty="0">
                <a:latin typeface="Aptos" panose="020B0004020202020204" pitchFamily="34" charset="0"/>
              </a:rPr>
              <a:t> Limited to traditional and standard fast food, lacking innovative menu items.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b="1" dirty="0">
                <a:latin typeface="Aptos" panose="020B0004020202020204" pitchFamily="34" charset="0"/>
              </a:rPr>
              <a:t>KFC:</a:t>
            </a:r>
            <a:r>
              <a:rPr lang="en-US" sz="2000" dirty="0">
                <a:latin typeface="Aptos" panose="020B0004020202020204" pitchFamily="34" charset="0"/>
              </a:rPr>
              <a:t> people are boycotting due to genocide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b="1" dirty="0">
                <a:latin typeface="Aptos" panose="020B0004020202020204" pitchFamily="34" charset="0"/>
              </a:rPr>
              <a:t>Red Apple:</a:t>
            </a:r>
            <a:r>
              <a:rPr lang="en-US" sz="2000" dirty="0">
                <a:latin typeface="Aptos" panose="020B0004020202020204" pitchFamily="34" charset="0"/>
              </a:rPr>
              <a:t> Less focus on premium ingredients, lacks ambiance for family dining.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b="1" dirty="0">
                <a:latin typeface="Aptos" panose="020B0004020202020204" pitchFamily="34" charset="0"/>
              </a:rPr>
              <a:t>Meat the Cheese:</a:t>
            </a:r>
            <a:r>
              <a:rPr lang="en-US" sz="2000" dirty="0">
                <a:latin typeface="Aptos" panose="020B0004020202020204" pitchFamily="34" charset="0"/>
              </a:rPr>
              <a:t> High prices, targeting a niche market of gourmet food lovers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63479E-2501-74E9-C869-8777C29C77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GAP ANALYSIS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154DDD-C88C-62D2-04B4-838D6B666CF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2217689" y="103273"/>
            <a:ext cx="5326111" cy="6651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281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4E16D43-D9F8-2F5C-B7F1-8E1829FDAD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E269168-294C-4DC4-14B7-233A3579E14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15153" y="363072"/>
            <a:ext cx="11873753" cy="591670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A6A4F38-B7D8-E0CD-465A-B847DA8903F0}"/>
              </a:ext>
            </a:extLst>
          </p:cNvPr>
          <p:cNvSpPr txBox="1"/>
          <p:nvPr/>
        </p:nvSpPr>
        <p:spPr>
          <a:xfrm>
            <a:off x="619432" y="1283110"/>
            <a:ext cx="40558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ptos" panose="020B0004020202020204" pitchFamily="34" charset="0"/>
              </a:rPr>
              <a:t>- Diverse menu- Rapid growth- High quality and attractive presentation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AA1FBE-3433-B1BD-DF75-008F59CE709B}"/>
              </a:ext>
            </a:extLst>
          </p:cNvPr>
          <p:cNvSpPr txBox="1"/>
          <p:nvPr/>
        </p:nvSpPr>
        <p:spPr>
          <a:xfrm>
            <a:off x="7374194" y="1165123"/>
            <a:ext cx="39796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ptos" panose="020B0004020202020204" pitchFamily="34" charset="0"/>
              </a:rPr>
              <a:t>Limited brand recognition compared to established competitors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41EDDF-BAC2-A3D0-ED47-404B763245CF}"/>
              </a:ext>
            </a:extLst>
          </p:cNvPr>
          <p:cNvSpPr txBox="1"/>
          <p:nvPr/>
        </p:nvSpPr>
        <p:spPr>
          <a:xfrm>
            <a:off x="1032387" y="3967316"/>
            <a:ext cx="30971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ptos" panose="020B0004020202020204" pitchFamily="34" charset="0"/>
              </a:rPr>
              <a:t>- Fast expansion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145713-0A2C-DC50-3B4B-53633F67BFB5}"/>
              </a:ext>
            </a:extLst>
          </p:cNvPr>
          <p:cNvSpPr txBox="1"/>
          <p:nvPr/>
        </p:nvSpPr>
        <p:spPr>
          <a:xfrm>
            <a:off x="7005918" y="4367425"/>
            <a:ext cx="41536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ptos" panose="020B0004020202020204" pitchFamily="34" charset="0"/>
              </a:rPr>
              <a:t>Intense competition, particularly in Karachi</a:t>
            </a:r>
          </a:p>
        </p:txBody>
      </p:sp>
    </p:spTree>
    <p:extLst>
      <p:ext uri="{BB962C8B-B14F-4D97-AF65-F5344CB8AC3E}">
        <p14:creationId xmlns:p14="http://schemas.microsoft.com/office/powerpoint/2010/main" val="2675329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FF2AC28-07DB-5F53-9C89-E055222E132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0" y="-1076632"/>
            <a:ext cx="12191999" cy="793463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33F3AFE-71A1-40C4-7E84-931C4C7660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8934" y="435882"/>
            <a:ext cx="7729728" cy="1188720"/>
          </a:xfrm>
        </p:spPr>
        <p:txBody>
          <a:bodyPr/>
          <a:lstStyle/>
          <a:p>
            <a:r>
              <a:rPr lang="en-US" dirty="0"/>
              <a:t>Promotions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8E0835-A62E-58C9-F9FA-B81804DBF2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40389" y="2890683"/>
            <a:ext cx="4271771" cy="310198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u="sng" dirty="0">
                <a:latin typeface="Aptos" panose="020B0004020202020204" pitchFamily="34" charset="0"/>
              </a:rPr>
              <a:t>Social Media Marketing:</a:t>
            </a:r>
          </a:p>
          <a:p>
            <a:r>
              <a:rPr lang="en-US" sz="2000" b="1" dirty="0">
                <a:latin typeface="Aptos" panose="020B0004020202020204" pitchFamily="34" charset="0"/>
              </a:rPr>
              <a:t>Platforms: </a:t>
            </a:r>
            <a:r>
              <a:rPr lang="en-US" sz="2000" dirty="0">
                <a:latin typeface="Aptos" panose="020B0004020202020204" pitchFamily="34" charset="0"/>
              </a:rPr>
              <a:t>Facebook, Instagram, Twitter</a:t>
            </a:r>
          </a:p>
          <a:p>
            <a:r>
              <a:rPr lang="en-US" sz="2000" b="1" dirty="0">
                <a:latin typeface="Aptos" panose="020B0004020202020204" pitchFamily="34" charset="0"/>
              </a:rPr>
              <a:t>Content</a:t>
            </a:r>
            <a:r>
              <a:rPr lang="en-US" sz="2000" dirty="0">
                <a:latin typeface="Aptos" panose="020B0004020202020204" pitchFamily="34" charset="0"/>
              </a:rPr>
              <a:t>: Regular posts, engaging stories, interactive polls</a:t>
            </a:r>
          </a:p>
        </p:txBody>
      </p:sp>
      <p:sp>
        <p:nvSpPr>
          <p:cNvPr id="34" name="Content Placeholder 33">
            <a:extLst>
              <a:ext uri="{FF2B5EF4-FFF2-40B4-BE49-F238E27FC236}">
                <a16:creationId xmlns:a16="http://schemas.microsoft.com/office/drawing/2014/main" id="{ECA562C8-065F-8B6A-EBD9-812185B4F5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39220" y="2890683"/>
            <a:ext cx="4512562" cy="3252320"/>
          </a:xfrm>
        </p:spPr>
        <p:txBody>
          <a:bodyPr>
            <a:normAutofit/>
          </a:bodyPr>
          <a:lstStyle/>
          <a:p>
            <a:r>
              <a:rPr lang="en-US" sz="2000" b="1" u="sng" dirty="0">
                <a:latin typeface="Aptos" panose="020B0004020202020204" pitchFamily="34" charset="0"/>
              </a:rPr>
              <a:t>Blogging and Influencer Collaborations:</a:t>
            </a:r>
          </a:p>
          <a:p>
            <a:r>
              <a:rPr lang="en-US" sz="2000" dirty="0">
                <a:latin typeface="Aptos" panose="020B0004020202020204" pitchFamily="34" charset="0"/>
              </a:rPr>
              <a:t>Partner with popular food bloggers and influencers</a:t>
            </a:r>
          </a:p>
          <a:p>
            <a:r>
              <a:rPr lang="en-US" sz="2000" dirty="0">
                <a:latin typeface="Aptos" panose="020B0004020202020204" pitchFamily="34" charset="0"/>
              </a:rPr>
              <a:t>Host live tastings and reviews</a:t>
            </a:r>
          </a:p>
          <a:p>
            <a:r>
              <a:rPr lang="en-US" sz="2000" dirty="0">
                <a:latin typeface="Aptos" panose="020B0004020202020204" pitchFamily="34" charset="0"/>
              </a:rPr>
              <a:t>Share behind-the-scenes content and chef interviews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134331-A9E7-B880-9A92-F5DA051FD6A5}"/>
              </a:ext>
            </a:extLst>
          </p:cNvPr>
          <p:cNvSpPr txBox="1"/>
          <p:nvPr/>
        </p:nvSpPr>
        <p:spPr>
          <a:xfrm>
            <a:off x="3322334" y="2490573"/>
            <a:ext cx="5106713" cy="40011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b="1" dirty="0"/>
              <a:t>Budget </a:t>
            </a:r>
            <a:r>
              <a:rPr lang="en-US" sz="2000" b="1" dirty="0">
                <a:latin typeface="Aptos" panose="020B0004020202020204" pitchFamily="34" charset="0"/>
              </a:rPr>
              <a:t>Allocation</a:t>
            </a:r>
            <a:r>
              <a:rPr lang="en-US" sz="2000" b="1" dirty="0"/>
              <a:t>: </a:t>
            </a:r>
            <a:r>
              <a:rPr lang="en-US" sz="2000" dirty="0"/>
              <a:t>5% of sales revenue</a:t>
            </a:r>
            <a:endParaRPr lang="en-PK" sz="2000" dirty="0"/>
          </a:p>
        </p:txBody>
      </p:sp>
    </p:spTree>
    <p:extLst>
      <p:ext uri="{BB962C8B-B14F-4D97-AF65-F5344CB8AC3E}">
        <p14:creationId xmlns:p14="http://schemas.microsoft.com/office/powerpoint/2010/main" val="8374323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FF2AC28-07DB-5F53-9C89-E055222E132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0" y="-1076631"/>
            <a:ext cx="12191999" cy="793463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33F3AFE-71A1-40C4-7E84-931C4C766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Discounts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8E0835-A62E-58C9-F9FA-B81804DBF2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83437" y="2487706"/>
            <a:ext cx="4271771" cy="310198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u="sng" dirty="0">
                <a:latin typeface="Aptos" panose="020B0004020202020204" pitchFamily="34" charset="0"/>
              </a:rPr>
              <a:t>Best Deals Introduction:</a:t>
            </a:r>
          </a:p>
          <a:p>
            <a:r>
              <a:rPr lang="en-US" sz="2000" dirty="0">
                <a:latin typeface="Aptos" panose="020B0004020202020204" pitchFamily="34" charset="0"/>
              </a:rPr>
              <a:t>Special combo offers on pizzas, burgers, and pastas</a:t>
            </a:r>
          </a:p>
          <a:p>
            <a:r>
              <a:rPr lang="en-US" sz="2000" dirty="0">
                <a:latin typeface="Aptos" panose="020B0004020202020204" pitchFamily="34" charset="0"/>
              </a:rPr>
              <a:t>Limited-time offers to create urgency and excitement</a:t>
            </a:r>
          </a:p>
        </p:txBody>
      </p:sp>
      <p:sp>
        <p:nvSpPr>
          <p:cNvPr id="34" name="Content Placeholder 33">
            <a:extLst>
              <a:ext uri="{FF2B5EF4-FFF2-40B4-BE49-F238E27FC236}">
                <a16:creationId xmlns:a16="http://schemas.microsoft.com/office/drawing/2014/main" id="{ECA562C8-065F-8B6A-EBD9-812185B4F5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1" y="2487706"/>
            <a:ext cx="4512562" cy="3252320"/>
          </a:xfrm>
        </p:spPr>
        <p:txBody>
          <a:bodyPr>
            <a:normAutofit/>
          </a:bodyPr>
          <a:lstStyle/>
          <a:p>
            <a:r>
              <a:rPr lang="en-US" sz="2000" b="1" u="sng" dirty="0">
                <a:latin typeface="Aptos" panose="020B0004020202020204" pitchFamily="34" charset="0"/>
              </a:rPr>
              <a:t>Grand Opening Discount:</a:t>
            </a:r>
          </a:p>
          <a:p>
            <a:r>
              <a:rPr lang="en-US" sz="2000" dirty="0">
                <a:latin typeface="Aptos" panose="020B0004020202020204" pitchFamily="34" charset="0"/>
              </a:rPr>
              <a:t>15% Off on Entire menu during the opening week</a:t>
            </a:r>
          </a:p>
          <a:p>
            <a:r>
              <a:rPr lang="en-US" sz="2000" dirty="0">
                <a:latin typeface="Aptos" panose="020B0004020202020204" pitchFamily="34" charset="0"/>
              </a:rPr>
              <a:t>Aimed at attracting new customers and encouraging repeat visits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831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46B66C9-780F-C3F6-913D-C39AD421282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104775" y="0"/>
            <a:ext cx="12087225" cy="6857999"/>
          </a:xfrm>
          <a:prstGeom prst="rect">
            <a:avLst/>
          </a:prstGeom>
        </p:spPr>
      </p:pic>
      <p:sp>
        <p:nvSpPr>
          <p:cNvPr id="4" name="Rectangle 1">
            <a:extLst>
              <a:ext uri="{FF2B5EF4-FFF2-40B4-BE49-F238E27FC236}">
                <a16:creationId xmlns:a16="http://schemas.microsoft.com/office/drawing/2014/main" id="{F2A9A956-A9B2-2921-0792-CEB275C0B060}"/>
              </a:ext>
            </a:extLst>
          </p:cNvPr>
          <p:cNvSpPr>
            <a:spLocks noGrp="1" noChangeArrowheads="1"/>
          </p:cNvSpPr>
          <p:nvPr>
            <p:ph sz="half" idx="2"/>
          </p:nvPr>
        </p:nvSpPr>
        <p:spPr bwMode="auto">
          <a:xfrm>
            <a:off x="235974" y="1067458"/>
            <a:ext cx="9392120" cy="25237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Rapid Establishment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Commitment to Quality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Customer Satisfaction.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Innovati</a:t>
            </a:r>
            <a:r>
              <a:rPr lang="en-US" altLang="en-US" sz="2000" dirty="0">
                <a:latin typeface="Aptos" panose="020B0004020202020204" pitchFamily="34" charset="0"/>
              </a:rPr>
              <a:t>on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Rapid Expansion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Diverse Menu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Strategic Marketing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A9A112-A0A3-1FDB-32D5-AFB18BC02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3953" y="94128"/>
            <a:ext cx="7916911" cy="1143001"/>
          </a:xfrm>
        </p:spPr>
        <p:txBody>
          <a:bodyPr/>
          <a:lstStyle/>
          <a:p>
            <a:r>
              <a:rPr lang="en-US" dirty="0"/>
              <a:t>CONCLUSION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B6B54A-0672-C5DB-0E7D-3AA4BFBCE9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74" y="3591227"/>
            <a:ext cx="12087225" cy="3266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594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A0DE254-E8DF-0936-CD2D-F07F4A715F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C250FE6-9152-DB00-B89A-88D9CC30690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75" y="45720"/>
            <a:ext cx="5660230" cy="6447155"/>
          </a:xfrm>
        </p:spPr>
      </p:pic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8A5FC7AE-90FD-F952-F90B-CE799B645337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42C5520-4A87-3CE4-FEFD-FBB44060FFE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71AC4FE-9B7D-4709-5F46-324DC2D826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8105" y="23531"/>
            <a:ext cx="6476019" cy="6592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936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370AD1E-B172-FD4F-5400-23EE718E77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56447" y="2770094"/>
            <a:ext cx="10179423" cy="296993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427620E-3ECF-4E8A-6612-7087E99BED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6447" y="964691"/>
            <a:ext cx="10313894" cy="5341979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9808780-105A-585E-3738-4330D4EC52A4}"/>
              </a:ext>
            </a:extLst>
          </p:cNvPr>
          <p:cNvSpPr/>
          <p:nvPr/>
        </p:nvSpPr>
        <p:spPr>
          <a:xfrm>
            <a:off x="1949824" y="1694329"/>
            <a:ext cx="9085729" cy="37382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latin typeface="Angsana New" panose="02020603050405020304" pitchFamily="18" charset="-34"/>
                <a:cs typeface="Angsana New" panose="02020603050405020304" pitchFamily="18" charset="-34"/>
              </a:rPr>
              <a:t>THANKYOU!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33890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FA2135-3548-24AB-B1A0-669FD65BD1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WhatsApp Video 2024-06-13 at 10.11.23 PM">
            <a:hlinkClick r:id="" action="ppaction://media"/>
            <a:extLst>
              <a:ext uri="{FF2B5EF4-FFF2-40B4-BE49-F238E27FC236}">
                <a16:creationId xmlns:a16="http://schemas.microsoft.com/office/drawing/2014/main" id="{1BF8EC2F-8AB8-C05C-BD37-AE34A481C8AF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348626" y="29496"/>
            <a:ext cx="12540626" cy="6858000"/>
          </a:xfrm>
        </p:spPr>
      </p:pic>
    </p:spTree>
    <p:extLst>
      <p:ext uri="{BB962C8B-B14F-4D97-AF65-F5344CB8AC3E}">
        <p14:creationId xmlns:p14="http://schemas.microsoft.com/office/powerpoint/2010/main" val="1115415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39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941AA9E-8977-9EC0-6D51-85A5671C506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9A5006E-0BF0-D8F4-287B-EFD39BF34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0" y="176981"/>
            <a:ext cx="8132064" cy="1179871"/>
          </a:xfrm>
        </p:spPr>
        <p:txBody>
          <a:bodyPr/>
          <a:lstStyle/>
          <a:p>
            <a:r>
              <a:rPr lang="en-US" dirty="0"/>
              <a:t>COMPANY 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16AA7E-15B5-E208-ADDB-D5DFB32A23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942" y="1828800"/>
            <a:ext cx="9429922" cy="3911227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Aptos" panose="020B0004020202020204" pitchFamily="34" charset="0"/>
              </a:rPr>
              <a:t>Established on October 1</a:t>
            </a:r>
            <a:r>
              <a:rPr lang="en-US" sz="2000" baseline="30000" dirty="0">
                <a:latin typeface="Aptos" panose="020B0004020202020204" pitchFamily="34" charset="0"/>
              </a:rPr>
              <a:t>st </a:t>
            </a:r>
            <a:r>
              <a:rPr lang="en-US" sz="2000" dirty="0">
                <a:latin typeface="Aptos" panose="020B0004020202020204" pitchFamily="34" charset="0"/>
              </a:rPr>
              <a:t> 2023 in Multan.</a:t>
            </a:r>
          </a:p>
          <a:p>
            <a:r>
              <a:rPr lang="en-US" sz="2000" dirty="0">
                <a:latin typeface="Aptos" panose="020B0004020202020204" pitchFamily="34" charset="0"/>
              </a:rPr>
              <a:t> Expanded to four more branches in Multan and one in Karachi.</a:t>
            </a:r>
          </a:p>
          <a:p>
            <a:r>
              <a:rPr lang="en-US" sz="2000" dirty="0">
                <a:latin typeface="Aptos" panose="020B0004020202020204" pitchFamily="34" charset="0"/>
              </a:rPr>
              <a:t> Best known for quality foods and best customer service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0966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89618BF-DA9D-E76C-1EAA-F674D39E404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1606" y="681037"/>
            <a:ext cx="6769356" cy="549592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F28B247-1A76-7965-DA54-5934E68FD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VALUE PROPOSITION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C26DCD-31AB-E44D-A0BB-B9E24930D1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6697" y="2437068"/>
            <a:ext cx="9474167" cy="3302960"/>
          </a:xfrm>
        </p:spPr>
        <p:txBody>
          <a:bodyPr>
            <a:normAutofit/>
          </a:bodyPr>
          <a:lstStyle/>
          <a:p>
            <a:endParaRPr lang="en-US" sz="2000" dirty="0">
              <a:latin typeface="Aptos" panose="020B0004020202020204" pitchFamily="34" charset="0"/>
            </a:endParaRP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82256B36-E4A4-CEC7-FD27-7E420C16B29C}"/>
              </a:ext>
            </a:extLst>
          </p:cNvPr>
          <p:cNvSpPr/>
          <p:nvPr/>
        </p:nvSpPr>
        <p:spPr>
          <a:xfrm>
            <a:off x="3021039" y="4415772"/>
            <a:ext cx="5383084" cy="177235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High quality, diverse menu options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09253704-94F3-35E9-AC4D-45E03BC3A09E}"/>
              </a:ext>
            </a:extLst>
          </p:cNvPr>
          <p:cNvSpPr/>
          <p:nvPr/>
        </p:nvSpPr>
        <p:spPr>
          <a:xfrm>
            <a:off x="634179" y="2448231"/>
            <a:ext cx="4557253" cy="166864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Slogan: double cheese, double </a:t>
            </a:r>
            <a:r>
              <a:rPr lang="fr-FR" dirty="0" err="1">
                <a:solidFill>
                  <a:schemeClr val="tx1"/>
                </a:solidFill>
              </a:rPr>
              <a:t>khushiyaan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C13F6F13-4674-32FE-5F10-8A7C1B40B60C}"/>
              </a:ext>
            </a:extLst>
          </p:cNvPr>
          <p:cNvSpPr/>
          <p:nvPr/>
        </p:nvSpPr>
        <p:spPr>
          <a:xfrm>
            <a:off x="6592530" y="2283788"/>
            <a:ext cx="4784988" cy="19727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Their commitment to superior taste and customer satisfaction</a:t>
            </a:r>
          </a:p>
        </p:txBody>
      </p:sp>
    </p:spTree>
    <p:extLst>
      <p:ext uri="{BB962C8B-B14F-4D97-AF65-F5344CB8AC3E}">
        <p14:creationId xmlns:p14="http://schemas.microsoft.com/office/powerpoint/2010/main" val="2215073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4581F3C-827C-31DB-5E86-C3740AF0C88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746"/>
            <a:ext cx="12192000" cy="6863745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CB8975E-5B56-74C7-D25F-D7372A22DE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>
            <a:normAutofit/>
          </a:bodyPr>
          <a:lstStyle/>
          <a:p>
            <a:r>
              <a:rPr lang="en-US"/>
              <a:t>MISSION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92B904-0FAC-7FBD-BD7E-D7C4C64DDC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>
            <a:normAutofit/>
          </a:bodyPr>
          <a:lstStyle/>
          <a:p>
            <a:r>
              <a:rPr lang="en-US"/>
              <a:t>Offer delicious, high quality fast food</a:t>
            </a:r>
          </a:p>
          <a:p>
            <a:r>
              <a:rPr lang="en-US"/>
              <a:t> Exceed high customer satisfaction</a:t>
            </a:r>
          </a:p>
          <a:p>
            <a:r>
              <a:rPr lang="en-US"/>
              <a:t> Also contribute to the local job market</a:t>
            </a: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44AB24-8DF7-AD02-1F69-C1E73D9BC6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</p:spPr>
        <p:txBody>
          <a:bodyPr/>
          <a:lstStyle/>
          <a:p>
            <a:r>
              <a:rPr lang="en-US"/>
              <a:t>MISSION AND VISION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F74AAE9-936D-7414-DC09-8AD795FB3E1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>
            <a:normAutofit/>
          </a:bodyPr>
          <a:lstStyle/>
          <a:p>
            <a:r>
              <a:rPr lang="en-US"/>
              <a:t>VISION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6603CC3-FF66-55A5-557D-DD9957378B7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>
            <a:normAutofit/>
          </a:bodyPr>
          <a:lstStyle/>
          <a:p>
            <a:r>
              <a:rPr lang="en-US"/>
              <a:t>Become a leading name in the fast-food industry</a:t>
            </a:r>
          </a:p>
          <a:p>
            <a:r>
              <a:rPr lang="en-US"/>
              <a:t> provide superior quality foods</a:t>
            </a:r>
          </a:p>
          <a:p>
            <a:r>
              <a:rPr lang="en-US"/>
              <a:t> deliver a comfy, aesthetic and memorable dining event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6435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FF2AC28-07DB-5F53-9C89-E055222E132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0" y="-1076632"/>
            <a:ext cx="12191999" cy="793463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33F3AFE-71A1-40C4-7E84-931C4C766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BRAND TRAITS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8E0835-A62E-58C9-F9FA-B81804DBF2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83437" y="2562875"/>
            <a:ext cx="4271771" cy="310198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u="sng" dirty="0">
                <a:latin typeface="Aptos" panose="020B0004020202020204" pitchFamily="34" charset="0"/>
              </a:rPr>
              <a:t>CORE</a:t>
            </a:r>
          </a:p>
          <a:p>
            <a:r>
              <a:rPr lang="en-US" sz="2000" dirty="0">
                <a:latin typeface="Aptos" panose="020B0004020202020204" pitchFamily="34" charset="0"/>
              </a:rPr>
              <a:t>Quality</a:t>
            </a:r>
          </a:p>
          <a:p>
            <a:r>
              <a:rPr lang="en-US" sz="2000" dirty="0">
                <a:latin typeface="Aptos" panose="020B0004020202020204" pitchFamily="34" charset="0"/>
              </a:rPr>
              <a:t>innovation </a:t>
            </a:r>
          </a:p>
          <a:p>
            <a:r>
              <a:rPr lang="en-US" sz="2000" dirty="0">
                <a:latin typeface="Aptos" panose="020B0004020202020204" pitchFamily="34" charset="0"/>
              </a:rPr>
              <a:t> customer centric</a:t>
            </a:r>
          </a:p>
        </p:txBody>
      </p:sp>
      <p:sp>
        <p:nvSpPr>
          <p:cNvPr id="34" name="Content Placeholder 33">
            <a:extLst>
              <a:ext uri="{FF2B5EF4-FFF2-40B4-BE49-F238E27FC236}">
                <a16:creationId xmlns:a16="http://schemas.microsoft.com/office/drawing/2014/main" id="{ECA562C8-065F-8B6A-EBD9-812185B4F5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1" y="2487706"/>
            <a:ext cx="4512562" cy="3252320"/>
          </a:xfrm>
        </p:spPr>
        <p:txBody>
          <a:bodyPr>
            <a:normAutofit/>
          </a:bodyPr>
          <a:lstStyle/>
          <a:p>
            <a:r>
              <a:rPr lang="en-US" sz="2000" b="1" u="sng" dirty="0">
                <a:latin typeface="Aptos" panose="020B0004020202020204" pitchFamily="34" charset="0"/>
              </a:rPr>
              <a:t>REFLECTION IN MARKETING AND OPERATIONS</a:t>
            </a:r>
          </a:p>
          <a:p>
            <a:r>
              <a:rPr lang="en-US" sz="2000" dirty="0">
                <a:latin typeface="Aptos" panose="020B0004020202020204" pitchFamily="34" charset="0"/>
              </a:rPr>
              <a:t>High quality ingredients</a:t>
            </a:r>
          </a:p>
          <a:p>
            <a:r>
              <a:rPr lang="en-US" sz="2000" dirty="0">
                <a:latin typeface="Aptos" panose="020B0004020202020204" pitchFamily="34" charset="0"/>
              </a:rPr>
              <a:t>Innovation</a:t>
            </a:r>
          </a:p>
          <a:p>
            <a:r>
              <a:rPr lang="en-US" sz="2000" dirty="0">
                <a:latin typeface="Aptos" panose="020B0004020202020204" pitchFamily="34" charset="0"/>
              </a:rPr>
              <a:t>Customer service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0532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BF61528-0F1D-49D9-5F8F-21BFC696235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8437" y="187248"/>
            <a:ext cx="6243330" cy="6169307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318A9DD-0C58-39A4-1E55-370FD67EFF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CCEE09-C292-AA37-A67E-243CBA70BD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91729" y="2448232"/>
            <a:ext cx="5661955" cy="3291794"/>
          </a:xfrm>
        </p:spPr>
        <p:txBody>
          <a:bodyPr/>
          <a:lstStyle/>
          <a:p>
            <a:r>
              <a:rPr lang="en-US" dirty="0"/>
              <a:t> </a:t>
            </a:r>
            <a:r>
              <a:rPr lang="en-US" sz="2000" dirty="0">
                <a:latin typeface="Aptos" panose="020B0004020202020204" pitchFamily="34" charset="0"/>
              </a:rPr>
              <a:t>Local job markets</a:t>
            </a:r>
          </a:p>
          <a:p>
            <a:r>
              <a:rPr lang="en-US" sz="2000" dirty="0">
                <a:latin typeface="Aptos" panose="020B0004020202020204" pitchFamily="34" charset="0"/>
              </a:rPr>
              <a:t> Detailed CSR plans to be developed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82FED98-FC6F-C6F0-FA59-CC8C80D0790E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116A52C-5CFD-F82E-589B-7EA4C4B0955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0704B6-C1AE-4DC3-BCDF-5ED3BC7EC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CSR INITIATIVES: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E615DFC-797B-07AF-79E7-1DFA61D903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2852" y="3583858"/>
            <a:ext cx="8549148" cy="3250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494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5F989A6-F350-5F53-AFC6-BAD2707EBB6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</a:blip>
          <a:srcRect b="13826"/>
          <a:stretch/>
        </p:blipFill>
        <p:spPr>
          <a:xfrm>
            <a:off x="0" y="0"/>
            <a:ext cx="11960942" cy="6858000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1BEBA99-2E00-286D-F9EB-03054C41E7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63AA39-AF79-9EE8-4753-7E21B3D92B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31058" y="2313433"/>
            <a:ext cx="5622626" cy="3426593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Aptos" panose="020B0004020202020204" pitchFamily="34" charset="0"/>
              </a:rPr>
              <a:t> Focus: High-quality food and exceptional dining experience</a:t>
            </a:r>
          </a:p>
          <a:p>
            <a:r>
              <a:rPr lang="en-US" sz="2000" dirty="0">
                <a:latin typeface="Aptos" panose="020B0004020202020204" pitchFamily="34" charset="0"/>
              </a:rPr>
              <a:t>Strategies: Innovative marketing strategies</a:t>
            </a:r>
          </a:p>
          <a:p>
            <a:r>
              <a:rPr lang="en-US" sz="2000" dirty="0">
                <a:latin typeface="Aptos" panose="020B0004020202020204" pitchFamily="34" charset="0"/>
              </a:rPr>
              <a:t>Goals: Enhance brand recognition and customer loyalty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A02E238-203C-79B5-C469-C183FDB4FC92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C6A5D8A-A1B7-79DD-82EA-F649D5AFA2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8FCFCE-DB04-CFE5-BE72-387F5F160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MARKETING PHILOSOPHY</a:t>
            </a:r>
          </a:p>
        </p:txBody>
      </p:sp>
    </p:spTree>
    <p:extLst>
      <p:ext uri="{BB962C8B-B14F-4D97-AF65-F5344CB8AC3E}">
        <p14:creationId xmlns:p14="http://schemas.microsoft.com/office/powerpoint/2010/main" val="4083837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4"/>
          <p:cNvSpPr txBox="1">
            <a:spLocks noGrp="1"/>
          </p:cNvSpPr>
          <p:nvPr>
            <p:ph type="body" idx="1"/>
          </p:nvPr>
        </p:nvSpPr>
        <p:spPr>
          <a:xfrm>
            <a:off x="1583436" y="2313433"/>
            <a:ext cx="4270200" cy="70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1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endParaRPr/>
          </a:p>
        </p:txBody>
      </p:sp>
      <p:sp>
        <p:nvSpPr>
          <p:cNvPr id="53" name="Google Shape;53;p4"/>
          <p:cNvSpPr txBox="1">
            <a:spLocks noGrp="1"/>
          </p:cNvSpPr>
          <p:nvPr>
            <p:ph type="body" idx="2"/>
          </p:nvPr>
        </p:nvSpPr>
        <p:spPr>
          <a:xfrm>
            <a:off x="1583436" y="3143250"/>
            <a:ext cx="4270200" cy="25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 </a:t>
            </a:r>
            <a:endParaRPr/>
          </a:p>
        </p:txBody>
      </p:sp>
      <p:sp>
        <p:nvSpPr>
          <p:cNvPr id="54" name="Google Shape;54;p4"/>
          <p:cNvSpPr txBox="1">
            <a:spLocks noGrp="1"/>
          </p:cNvSpPr>
          <p:nvPr>
            <p:ph type="body" idx="4"/>
          </p:nvPr>
        </p:nvSpPr>
        <p:spPr>
          <a:xfrm>
            <a:off x="6338316" y="3143250"/>
            <a:ext cx="4253400" cy="25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/>
          </a:p>
        </p:txBody>
      </p:sp>
      <p:sp>
        <p:nvSpPr>
          <p:cNvPr id="55" name="Google Shape;55;p4"/>
          <p:cNvSpPr txBox="1">
            <a:spLocks noGrp="1"/>
          </p:cNvSpPr>
          <p:nvPr>
            <p:ph type="body" idx="13"/>
          </p:nvPr>
        </p:nvSpPr>
        <p:spPr>
          <a:xfrm>
            <a:off x="6338316" y="2313433"/>
            <a:ext cx="4270200" cy="70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1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endParaRPr/>
          </a:p>
        </p:txBody>
      </p:sp>
      <p:sp>
        <p:nvSpPr>
          <p:cNvPr id="56" name="Google Shape;56;p4"/>
          <p:cNvSpPr txBox="1">
            <a:spLocks noGrp="1"/>
          </p:cNvSpPr>
          <p:nvPr>
            <p:ph type="title"/>
          </p:nvPr>
        </p:nvSpPr>
        <p:spPr>
          <a:xfrm>
            <a:off x="2231136" y="964692"/>
            <a:ext cx="7729800" cy="1188600"/>
          </a:xfrm>
          <a:prstGeom prst="rect">
            <a:avLst/>
          </a:prstGeom>
          <a:solidFill>
            <a:srgbClr val="FFFFFF"/>
          </a:solidFill>
          <a:ln w="31750" cap="sq" cmpd="sng">
            <a:solidFill>
              <a:srgbClr val="40404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Gill Sans"/>
              <a:buNone/>
            </a:pPr>
            <a:r>
              <a:rPr lang="en-US"/>
              <a:t>BUSINESS PORTFOLIO</a:t>
            </a:r>
            <a:endParaRPr/>
          </a:p>
        </p:txBody>
      </p:sp>
      <p:pic>
        <p:nvPicPr>
          <p:cNvPr id="57" name="Google Shape;57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10847" y="648929"/>
            <a:ext cx="12211665" cy="5560141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4"/>
          <p:cNvSpPr txBox="1"/>
          <p:nvPr/>
        </p:nvSpPr>
        <p:spPr>
          <a:xfrm>
            <a:off x="4154699" y="2187716"/>
            <a:ext cx="2102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 dirty="0">
                <a:solidFill>
                  <a:schemeClr val="bg2">
                    <a:lumMod val="75000"/>
                  </a:schemeClr>
                </a:solidFill>
                <a:latin typeface="Gill Sans"/>
                <a:ea typeface="Gill Sans"/>
                <a:cs typeface="Gill Sans"/>
                <a:sym typeface="Gill Sans"/>
              </a:rPr>
              <a:t>PIZZA</a:t>
            </a:r>
            <a:endParaRPr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9" name="Google Shape;59;p4"/>
          <p:cNvSpPr txBox="1"/>
          <p:nvPr/>
        </p:nvSpPr>
        <p:spPr>
          <a:xfrm>
            <a:off x="3374626" y="3790566"/>
            <a:ext cx="247901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8F8143"/>
                </a:solidFill>
                <a:latin typeface="Gill Sans"/>
                <a:ea typeface="Gill Sans"/>
                <a:cs typeface="Gill Sans"/>
                <a:sym typeface="Gill Sans"/>
              </a:rPr>
              <a:t>BURGERS AND PASTAS</a:t>
            </a:r>
            <a:endParaRPr b="1" dirty="0">
              <a:solidFill>
                <a:srgbClr val="8F8143"/>
              </a:solidFill>
            </a:endParaRPr>
          </a:p>
        </p:txBody>
      </p:sp>
      <p:sp>
        <p:nvSpPr>
          <p:cNvPr id="60" name="Google Shape;60;p4"/>
          <p:cNvSpPr txBox="1"/>
          <p:nvPr/>
        </p:nvSpPr>
        <p:spPr>
          <a:xfrm>
            <a:off x="7525885" y="2239765"/>
            <a:ext cx="1706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sandwich</a:t>
            </a:r>
            <a:endParaRPr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61" name="Google Shape;61;p4"/>
          <p:cNvSpPr txBox="1"/>
          <p:nvPr/>
        </p:nvSpPr>
        <p:spPr>
          <a:xfrm flipH="1">
            <a:off x="7085168" y="3842320"/>
            <a:ext cx="36225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F8143"/>
                </a:solidFill>
                <a:latin typeface="Gill Sans"/>
                <a:ea typeface="Gill Sans"/>
                <a:cs typeface="Gill Sans"/>
                <a:sym typeface="Gill Sans"/>
              </a:rPr>
              <a:t>WRAP &amp; </a:t>
            </a:r>
            <a:r>
              <a:rPr lang="en-US" sz="1800" dirty="0">
                <a:solidFill>
                  <a:srgbClr val="8F8143"/>
                </a:solidFill>
                <a:latin typeface="Gill Sans"/>
                <a:ea typeface="Gill Sans"/>
                <a:cs typeface="Gill Sans"/>
                <a:sym typeface="Gill Sans"/>
              </a:rPr>
              <a:t>HOT COFFEE</a:t>
            </a:r>
            <a:endParaRPr lang="en-US" dirty="0">
              <a:solidFill>
                <a:srgbClr val="8F8143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AY_IGNORE_UCW" val="true"/>
  <p:tag name="PPT/SLIDELAYOUTS/SLIDELAYOUT12.XML" val="1645737470"/>
  <p:tag name="PPT/SLIDES/SLIDE9.XML" val="3460814616"/>
  <p:tag name="PPT/THEME/THEME3.XML" val="1046182483"/>
  <p:tag name="PPT/SLIDEMASTERS/SLIDEMASTER2.XML" val="73059291"/>
  <p:tag name="PPT/SLIDES/SLIDE1.XML" val="2979659175"/>
  <p:tag name="PPT/SLIDES/SLIDE2.XML" val="499849623"/>
  <p:tag name="PPT/SLIDES/SLIDE3.XML" val="4083759657"/>
  <p:tag name="PPT/SLIDES/SLIDE4.XML" val="2747708657"/>
  <p:tag name="PPT/SLIDES/SLIDE5.XML" val="3282770724"/>
  <p:tag name="PPT/SLIDES/SLIDE6.XML" val="1550454979"/>
  <p:tag name="PPT/SLIDES/SLIDE7.XML" val="2252918363"/>
  <p:tag name="PPT/SLIDES/SLIDE8.XML" val="4033527221"/>
  <p:tag name="PPT/SLIDES/SLIDE10.XML" val="3836960095"/>
  <p:tag name="PPT/SLIDES/SLIDE11.XML" val="2023651130"/>
  <p:tag name="PPT/SLIDES/SLIDE12.XML" val="742182274"/>
  <p:tag name="PPT/SLIDES/SLIDE13.XML" val="384701310"/>
  <p:tag name="PPT/SLIDES/SLIDE14.XML" val="1365135946"/>
  <p:tag name="PPT/SLIDES/SLIDE15.XML" val="687810472"/>
  <p:tag name="PPT/SLIDEMASTERS/SLIDEMASTER1.XML" val="2261398197"/>
  <p:tag name="PPT/NOTESSLIDES/NOTESSLIDE2.XML" val="2267166146"/>
  <p:tag name="PPT/SLIDELAYOUTS/SLIDELAYOUT1.XML" val="2782698241"/>
  <p:tag name="PPT/SLIDELAYOUTS/SLIDELAYOUT2.XML" val="548129196"/>
  <p:tag name="PPT/SLIDELAYOUTS/SLIDELAYOUT3.XML" val="605780528"/>
  <p:tag name="PPT/SLIDELAYOUTS/SLIDELAYOUT4.XML" val="3538805710"/>
  <p:tag name="PPT/SLIDELAYOUTS/SLIDELAYOUT5.XML" val="1863756734"/>
  <p:tag name="PPT/SLIDELAYOUTS/SLIDELAYOUT6.XML" val="2892791295"/>
  <p:tag name="PPT/SLIDELAYOUTS/SLIDELAYOUT7.XML" val="3673919426"/>
  <p:tag name="PPT/SLIDELAYOUTS/SLIDELAYOUT8.XML" val="1886321917"/>
  <p:tag name="PPT/SLIDELAYOUTS/SLIDELAYOUT9.XML" val="1928541747"/>
  <p:tag name="PPT/SLIDELAYOUTS/SLIDELAYOUT10.XML" val="1542847433"/>
  <p:tag name="PPT/SLIDELAYOUTS/SLIDELAYOUT11.XML" val="1856522131"/>
  <p:tag name="PPT/NOTESSLIDES/NOTESSLIDE1.XML" val="792183446"/>
  <p:tag name="PPT/NOTESMASTERS/NOTESMASTER1.XML" val="3196710770"/>
  <p:tag name="PPT/THEME/THEME1.XML" val="490462315"/>
  <p:tag name="PPT/THEME/THEME2.XML" val="1572619131"/>
  <p:tag name="PPT/MEDIA/IMAGE1.PNG" val="1146733311"/>
  <p:tag name="PPT/MEDIA/IMAGE2.JPG" val="3352430647"/>
  <p:tag name="PPT/MEDIA/IMAGE3.PNG" val="2822069764"/>
  <p:tag name="PPT/MEDIA/IMAGE4.JPG" val="2299155940"/>
  <p:tag name="PPT/MEDIA/IMAGE5.PNG" val="2212944083"/>
  <p:tag name="PPT/MEDIA/IMAGE10.PNG" val="219975679"/>
  <p:tag name="PPT/MEDIA/IMAGE14.JPG" val="1199225697"/>
  <p:tag name="PPT/MEDIA/IMAGE15.PNG" val="24569144"/>
  <p:tag name="PPT/MEDIA/IMAGE6.PNG" val="2677686558"/>
  <p:tag name="PPT/MEDIA/IMAGE11.PNG" val="4413463"/>
  <p:tag name="PPT/MEDIA/IMAGE7.PNG" val="1192304771"/>
  <p:tag name="PPT/MEDIA/IMAGE8.PNG" val="2230387079"/>
  <p:tag name="PPT/MEDIA/IMAGE12.PNG" val="1729859162"/>
  <p:tag name="PPT/MEDIA/IMAGE9.PNG" val="624676734"/>
  <p:tag name="PPT/MEDIA/IMAGE13.PNG" val="551952420"/>
  <p:tag name="PPT/MEDIA/MEDIA1.MP4" val="3321205546"/>
</p:tagLst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Savon">
  <a:themeElements>
    <a:clrScheme name="Savon">
      <a:dk1>
        <a:sysClr val="windowText" lastClr="000000"/>
      </a:dk1>
      <a:lt1>
        <a:sysClr val="window" lastClr="FFFFFF"/>
      </a:lt1>
      <a:dk2>
        <a:srgbClr val="1485A4"/>
      </a:dk2>
      <a:lt2>
        <a:srgbClr val="E3DED1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F49100"/>
      </a:hlink>
      <a:folHlink>
        <a:srgbClr val="739D9B"/>
      </a:folHlink>
    </a:clrScheme>
    <a:fontScheme name="Savon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2000"/>
                <a:satMod val="160000"/>
              </a:schemeClr>
            </a:gs>
            <a:gs pos="77000">
              <a:schemeClr val="phClr">
                <a:tint val="100000"/>
                <a:shade val="73000"/>
                <a:satMod val="155000"/>
              </a:schemeClr>
            </a:gs>
            <a:gs pos="100000">
              <a:schemeClr val="phClr">
                <a:tint val="100000"/>
                <a:shade val="67000"/>
                <a:satMod val="145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" id="{1306E473-ED32-493B-A2D0-240A757EDD34}" vid="{C20BADFE-D095-436F-9677-9264042809F0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503</Words>
  <Application>Microsoft Office PowerPoint</Application>
  <PresentationFormat>Widescreen</PresentationFormat>
  <Paragraphs>107</Paragraphs>
  <Slides>17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17</vt:i4>
      </vt:variant>
    </vt:vector>
  </HeadingPairs>
  <TitlesOfParts>
    <vt:vector size="27" baseType="lpstr">
      <vt:lpstr>Angsana New</vt:lpstr>
      <vt:lpstr>Aptos</vt:lpstr>
      <vt:lpstr>Arial</vt:lpstr>
      <vt:lpstr>Calibri</vt:lpstr>
      <vt:lpstr>Century Gothic</vt:lpstr>
      <vt:lpstr>Garamond</vt:lpstr>
      <vt:lpstr>Gill Sans</vt:lpstr>
      <vt:lpstr>Gill Sans MT</vt:lpstr>
      <vt:lpstr>Parcel</vt:lpstr>
      <vt:lpstr>Savon</vt:lpstr>
      <vt:lpstr>MARKETING SURVEY PRESENTATION</vt:lpstr>
      <vt:lpstr>PowerPoint Presentation</vt:lpstr>
      <vt:lpstr>COMPANY INTRODUCTION</vt:lpstr>
      <vt:lpstr>VALUE PROPOSITION</vt:lpstr>
      <vt:lpstr>MISSION AND VISION</vt:lpstr>
      <vt:lpstr>BRAND TRAITS</vt:lpstr>
      <vt:lpstr>CSR INITIATIVES:</vt:lpstr>
      <vt:lpstr>MARKETING PHILOSOPHY</vt:lpstr>
      <vt:lpstr>BUSINESS PORTFOLIO</vt:lpstr>
      <vt:lpstr>COMPETITVE MARKET ANALYSIS:</vt:lpstr>
      <vt:lpstr>GAP ANALYSIS</vt:lpstr>
      <vt:lpstr>PowerPoint Presentation</vt:lpstr>
      <vt:lpstr>Promotions</vt:lpstr>
      <vt:lpstr>Discounts</vt:lpstr>
      <vt:lpstr>CONCLUSION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Yusra Shakir</dc:creator>
  <cp:lastModifiedBy>Yusra Shakir</cp:lastModifiedBy>
  <cp:revision>1</cp:revision>
  <dcterms:modified xsi:type="dcterms:W3CDTF">2024-06-13T20:45:46Z</dcterms:modified>
</cp:coreProperties>
</file>